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581" r:id="rId2"/>
    <p:sldId id="723" r:id="rId3"/>
    <p:sldId id="705" r:id="rId4"/>
    <p:sldId id="724" r:id="rId5"/>
    <p:sldId id="714" r:id="rId6"/>
    <p:sldId id="711"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3" autoAdjust="0"/>
    <p:restoredTop sz="73312" autoAdjust="0"/>
  </p:normalViewPr>
  <p:slideViewPr>
    <p:cSldViewPr>
      <p:cViewPr varScale="1">
        <p:scale>
          <a:sx n="133" d="100"/>
          <a:sy n="133" d="100"/>
        </p:scale>
        <p:origin x="1384" y="1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12/14/18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788377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320581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5 : 1-20</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3301"/>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800" b="1">
                <a:solidFill>
                  <a:schemeClr val="bg1"/>
                </a:solidFill>
                <a:latin typeface="Times New Roman" charset="0"/>
                <a:ea typeface="Arial" charset="0"/>
              </a:rPr>
              <a:t>5 </a:t>
            </a:r>
            <a:r>
              <a:rPr lang="en-AU" sz="2800">
                <a:solidFill>
                  <a:schemeClr val="bg1"/>
                </a:solidFill>
                <a:latin typeface="Times New Roman" charset="0"/>
                <a:ea typeface="Arial" charset="0"/>
              </a:rPr>
              <a:t>They came to the other side of the sea, to the country of the </a:t>
            </a:r>
            <a:r>
              <a:rPr lang="en-AU" sz="2800" dirty="0" err="1">
                <a:solidFill>
                  <a:schemeClr val="bg1"/>
                </a:solidFill>
                <a:latin typeface="Times New Roman" charset="0"/>
                <a:ea typeface="Arial" charset="0"/>
              </a:rPr>
              <a:t>Gerasenes</a:t>
            </a:r>
            <a:r>
              <a:rPr lang="en-AU" sz="2800" dirty="0">
                <a:solidFill>
                  <a:schemeClr val="bg1"/>
                </a:solidFill>
                <a:latin typeface="Times New Roman" charset="0"/>
                <a:ea typeface="Arial" charset="0"/>
              </a:rPr>
              <a:t>.  </a:t>
            </a:r>
            <a:r>
              <a:rPr lang="en-AU" sz="2800" b="1" baseline="30000" dirty="0">
                <a:solidFill>
                  <a:schemeClr val="bg1"/>
                </a:solidFill>
                <a:latin typeface="Times New Roman" charset="0"/>
                <a:ea typeface="Arial" charset="0"/>
              </a:rPr>
              <a:t>2 </a:t>
            </a:r>
            <a:r>
              <a:rPr lang="en-AU" sz="2800" dirty="0">
                <a:solidFill>
                  <a:schemeClr val="bg1"/>
                </a:solidFill>
                <a:latin typeface="Times New Roman" charset="0"/>
                <a:ea typeface="Arial" charset="0"/>
              </a:rPr>
              <a:t>And when Jesus had stepped out of the boat, immediately there met him out of the tombs a man with an unclean spirit.  </a:t>
            </a:r>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He lived among the tombs. And no one could bind him anymore, not even with a chain,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for he had often been bound with shackles and chains, but he wrenched the chains apart, and he broke the shackles in pieces.  No one had the strength to subdue him.  </a:t>
            </a:r>
            <a:r>
              <a:rPr lang="en-AU" sz="2800" b="1" baseline="30000" dirty="0">
                <a:solidFill>
                  <a:schemeClr val="bg1"/>
                </a:solidFill>
                <a:latin typeface="Times New Roman" charset="0"/>
                <a:ea typeface="Arial" charset="0"/>
              </a:rPr>
              <a:t>5 </a:t>
            </a:r>
            <a:r>
              <a:rPr lang="en-AU" sz="2800" dirty="0">
                <a:solidFill>
                  <a:schemeClr val="bg1"/>
                </a:solidFill>
                <a:latin typeface="Times New Roman" charset="0"/>
                <a:ea typeface="Arial" charset="0"/>
              </a:rPr>
              <a:t>Night and day among the tombs and on the mountains he was always crying out and cutting himself with stones.  </a:t>
            </a:r>
            <a:r>
              <a:rPr lang="en-AU" sz="2800" b="1" baseline="30000" dirty="0">
                <a:solidFill>
                  <a:schemeClr val="bg1"/>
                </a:solidFill>
                <a:latin typeface="Times New Roman" charset="0"/>
                <a:ea typeface="Arial" charset="0"/>
              </a:rPr>
              <a:t>6 </a:t>
            </a:r>
            <a:r>
              <a:rPr lang="en-AU" sz="2800" dirty="0">
                <a:solidFill>
                  <a:schemeClr val="bg1"/>
                </a:solidFill>
                <a:latin typeface="Times New Roman" charset="0"/>
                <a:ea typeface="Arial" charset="0"/>
              </a:rPr>
              <a:t>And when he saw Jesus from afar, he ran and fell down before him.</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58903"/>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3000" b="1" baseline="30000" dirty="0">
                <a:solidFill>
                  <a:schemeClr val="bg1"/>
                </a:solidFill>
                <a:latin typeface="Times New Roman" charset="0"/>
                <a:ea typeface="Arial" charset="0"/>
              </a:rPr>
              <a:t>7 </a:t>
            </a:r>
            <a:r>
              <a:rPr lang="en-AU" sz="3000" dirty="0">
                <a:solidFill>
                  <a:schemeClr val="bg1"/>
                </a:solidFill>
                <a:latin typeface="Times New Roman" charset="0"/>
                <a:ea typeface="Arial" charset="0"/>
              </a:rPr>
              <a:t>And crying out with a loud voice, he said, “What have you to do with me, Jesus, Son of the Most High God?  I adjure you by God, do not torment me.”  </a:t>
            </a:r>
            <a:r>
              <a:rPr lang="en-AU" sz="3000" b="1" baseline="30000" dirty="0">
                <a:solidFill>
                  <a:schemeClr val="bg1"/>
                </a:solidFill>
                <a:latin typeface="Times New Roman" charset="0"/>
                <a:ea typeface="Arial" charset="0"/>
              </a:rPr>
              <a:t>8 </a:t>
            </a:r>
            <a:r>
              <a:rPr lang="en-AU" sz="3000" dirty="0">
                <a:solidFill>
                  <a:schemeClr val="bg1"/>
                </a:solidFill>
                <a:latin typeface="Times New Roman" charset="0"/>
                <a:ea typeface="Arial" charset="0"/>
              </a:rPr>
              <a:t>For he was saying to him, “Come out of the man, you unclean spirit!”  </a:t>
            </a:r>
            <a:r>
              <a:rPr lang="en-AU" sz="3000" b="1" baseline="30000" dirty="0">
                <a:solidFill>
                  <a:schemeClr val="bg1"/>
                </a:solidFill>
                <a:latin typeface="Times New Roman" charset="0"/>
                <a:ea typeface="Arial" charset="0"/>
              </a:rPr>
              <a:t>9 </a:t>
            </a:r>
            <a:r>
              <a:rPr lang="en-AU" sz="3000" dirty="0">
                <a:solidFill>
                  <a:schemeClr val="bg1"/>
                </a:solidFill>
                <a:latin typeface="Times New Roman" charset="0"/>
                <a:ea typeface="Arial" charset="0"/>
              </a:rPr>
              <a:t>And Jesus asked him, “What is your name?”  He replied, “My name is Legion, for we are many.”  </a:t>
            </a:r>
            <a:r>
              <a:rPr lang="en-AU" sz="3000" b="1" baseline="30000" dirty="0">
                <a:solidFill>
                  <a:schemeClr val="bg1"/>
                </a:solidFill>
                <a:latin typeface="Times New Roman" charset="0"/>
                <a:ea typeface="Arial" charset="0"/>
              </a:rPr>
              <a:t>10 </a:t>
            </a:r>
            <a:r>
              <a:rPr lang="en-AU" sz="3000" dirty="0">
                <a:solidFill>
                  <a:schemeClr val="bg1"/>
                </a:solidFill>
                <a:latin typeface="Times New Roman" charset="0"/>
                <a:ea typeface="Arial" charset="0"/>
              </a:rPr>
              <a:t>And he begged him earnestly not to send them out of the country.  </a:t>
            </a:r>
            <a:r>
              <a:rPr lang="en-AU" sz="3000" b="1" baseline="30000" dirty="0">
                <a:solidFill>
                  <a:schemeClr val="bg1"/>
                </a:solidFill>
                <a:latin typeface="Times New Roman" charset="0"/>
                <a:ea typeface="Arial" charset="0"/>
              </a:rPr>
              <a:t>11 </a:t>
            </a:r>
            <a:r>
              <a:rPr lang="en-AU" sz="3000" dirty="0">
                <a:solidFill>
                  <a:schemeClr val="bg1"/>
                </a:solidFill>
                <a:latin typeface="Times New Roman" charset="0"/>
                <a:ea typeface="Arial" charset="0"/>
              </a:rPr>
              <a:t>Now a great herd of pigs was feeding there on the hillside, </a:t>
            </a:r>
            <a:r>
              <a:rPr lang="en-AU" sz="3000" b="1" baseline="30000" dirty="0">
                <a:solidFill>
                  <a:schemeClr val="bg1"/>
                </a:solidFill>
                <a:latin typeface="Times New Roman" charset="0"/>
                <a:ea typeface="Arial" charset="0"/>
              </a:rPr>
              <a:t>12 </a:t>
            </a:r>
            <a:r>
              <a:rPr lang="en-AU" sz="3000" dirty="0">
                <a:solidFill>
                  <a:schemeClr val="bg1"/>
                </a:solidFill>
                <a:latin typeface="Times New Roman" charset="0"/>
                <a:ea typeface="Arial" charset="0"/>
              </a:rPr>
              <a:t>and they begged him, saying, “Send us to the pigs; let us enter them.”</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86145"/>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charset="0"/>
                <a:ea typeface="Arial" charset="0"/>
                <a:cs typeface="Times New Roman" charset="0"/>
              </a:rPr>
              <a:t>13 </a:t>
            </a:r>
            <a:r>
              <a:rPr lang="en-AU" sz="2800" dirty="0">
                <a:solidFill>
                  <a:schemeClr val="bg1"/>
                </a:solidFill>
                <a:latin typeface="Times New Roman" charset="0"/>
                <a:ea typeface="Arial" charset="0"/>
                <a:cs typeface="Times New Roman" charset="0"/>
              </a:rPr>
              <a:t>So he gave them permission.  And the unclean spirits came out and entered the pigs; and the herd, numbering about two thousand, rushed down the steep bank into the sea and drowned in the sea. </a:t>
            </a:r>
            <a:endParaRPr lang="en-GB" sz="2800" dirty="0">
              <a:solidFill>
                <a:schemeClr val="bg1"/>
              </a:solidFill>
              <a:latin typeface="Calibri" charset="0"/>
              <a:ea typeface="Arial" charset="0"/>
              <a:cs typeface="Times New Roman" charset="0"/>
            </a:endParaRPr>
          </a:p>
          <a:p>
            <a:pPr>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14 </a:t>
            </a:r>
            <a:r>
              <a:rPr lang="en-AU" sz="2800" dirty="0">
                <a:solidFill>
                  <a:schemeClr val="bg1"/>
                </a:solidFill>
                <a:latin typeface="Times New Roman" charset="0"/>
                <a:ea typeface="Arial" charset="0"/>
              </a:rPr>
              <a:t>The herdsmen fled and told it in the city and in the country.  And people came to see what it was that had happened.  </a:t>
            </a:r>
            <a:r>
              <a:rPr lang="en-AU" sz="2800" b="1" baseline="30000" dirty="0">
                <a:solidFill>
                  <a:schemeClr val="bg1"/>
                </a:solidFill>
                <a:latin typeface="Times New Roman" charset="0"/>
                <a:ea typeface="Arial" charset="0"/>
              </a:rPr>
              <a:t>15 </a:t>
            </a:r>
            <a:r>
              <a:rPr lang="en-AU" sz="2800" dirty="0">
                <a:solidFill>
                  <a:schemeClr val="bg1"/>
                </a:solidFill>
                <a:latin typeface="Times New Roman" charset="0"/>
                <a:ea typeface="Arial" charset="0"/>
              </a:rPr>
              <a:t>And they came to Jesus and saw the demon-possessed man, the one who had had the legion, sitting there, clothed and in his right mind, and they were afraid.  </a:t>
            </a:r>
            <a:r>
              <a:rPr lang="en-AU" sz="2800" b="1" baseline="30000" dirty="0">
                <a:solidFill>
                  <a:schemeClr val="bg1"/>
                </a:solidFill>
                <a:latin typeface="Times New Roman" charset="0"/>
                <a:ea typeface="Arial" charset="0"/>
              </a:rPr>
              <a:t>16 </a:t>
            </a:r>
            <a:r>
              <a:rPr lang="en-AU" sz="2800" dirty="0">
                <a:solidFill>
                  <a:schemeClr val="bg1"/>
                </a:solidFill>
                <a:latin typeface="Times New Roman" charset="0"/>
                <a:ea typeface="Arial" charset="0"/>
              </a:rPr>
              <a:t>And those who had seen it described to them what had happened to the demon-possessed man and to the pigs.</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2264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89113"/>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3200" b="1" baseline="30000" dirty="0">
                <a:solidFill>
                  <a:schemeClr val="bg1"/>
                </a:solidFill>
                <a:latin typeface="Times New Roman" charset="0"/>
                <a:ea typeface="Arial" charset="0"/>
              </a:rPr>
              <a:t>17 </a:t>
            </a:r>
            <a:r>
              <a:rPr lang="en-AU" sz="3200" dirty="0">
                <a:solidFill>
                  <a:schemeClr val="bg1"/>
                </a:solidFill>
                <a:latin typeface="Times New Roman" charset="0"/>
                <a:ea typeface="Arial" charset="0"/>
              </a:rPr>
              <a:t>And they began to beg Jesus to depart from their region.  </a:t>
            </a:r>
            <a:r>
              <a:rPr lang="en-AU" sz="3200" b="1" baseline="30000" dirty="0">
                <a:solidFill>
                  <a:schemeClr val="bg1"/>
                </a:solidFill>
                <a:latin typeface="Times New Roman" charset="0"/>
                <a:ea typeface="Arial" charset="0"/>
              </a:rPr>
              <a:t>18 </a:t>
            </a:r>
            <a:r>
              <a:rPr lang="en-AU" sz="3200" dirty="0">
                <a:solidFill>
                  <a:schemeClr val="bg1"/>
                </a:solidFill>
                <a:latin typeface="Times New Roman" charset="0"/>
                <a:ea typeface="Arial" charset="0"/>
              </a:rPr>
              <a:t>As he was getting into the boat, the man who had been possessed with demons begged him that he might be with him.  </a:t>
            </a:r>
            <a:r>
              <a:rPr lang="en-AU" sz="3200" b="1" baseline="30000" dirty="0">
                <a:solidFill>
                  <a:schemeClr val="bg1"/>
                </a:solidFill>
                <a:latin typeface="Times New Roman" charset="0"/>
                <a:ea typeface="Arial" charset="0"/>
              </a:rPr>
              <a:t>19 </a:t>
            </a:r>
            <a:r>
              <a:rPr lang="en-AU" sz="3200" dirty="0">
                <a:solidFill>
                  <a:schemeClr val="bg1"/>
                </a:solidFill>
                <a:latin typeface="Times New Roman" charset="0"/>
                <a:ea typeface="Arial" charset="0"/>
              </a:rPr>
              <a:t>And he did not permit him but said to him, “Go home to your friends and tell them how much the Lord has done for you, and how he has had mercy on you.”  </a:t>
            </a:r>
            <a:r>
              <a:rPr lang="en-AU" sz="3200" b="1" baseline="30000" dirty="0">
                <a:solidFill>
                  <a:schemeClr val="bg1"/>
                </a:solidFill>
                <a:latin typeface="Times New Roman" charset="0"/>
                <a:ea typeface="Arial" charset="0"/>
              </a:rPr>
              <a:t>20 </a:t>
            </a:r>
            <a:r>
              <a:rPr lang="en-AU" sz="3200" dirty="0">
                <a:solidFill>
                  <a:schemeClr val="bg1"/>
                </a:solidFill>
                <a:latin typeface="Times New Roman" charset="0"/>
                <a:ea typeface="Arial" charset="0"/>
              </a:rPr>
              <a:t>And he went away and began to proclaim in the Decapolis how much Jesus had done for him, and everyone marvelled.</a:t>
            </a:r>
            <a:r>
              <a:rPr lang="en-GB" sz="3200" dirty="0" smtClean="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84543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265212"/>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Bible indicates that Demons are evil angels, who rebelled against God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Demon possession, is where 1 or more demons take up residence in a person.</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2915816" y="2452"/>
            <a:ext cx="3545556" cy="400110"/>
          </a:xfrm>
          <a:prstGeom prst="rect">
            <a:avLst/>
          </a:prstGeom>
          <a:noFill/>
        </p:spPr>
        <p:txBody>
          <a:bodyPr wrap="square" rtlCol="0">
            <a:spAutoFit/>
          </a:bodyPr>
          <a:lstStyle/>
          <a:p>
            <a:r>
              <a:rPr lang="en-US" sz="2000" u="sng" dirty="0" smtClean="0">
                <a:solidFill>
                  <a:srgbClr val="FFFF00"/>
                </a:solidFill>
                <a:latin typeface="Times New Roman" charset="0"/>
                <a:ea typeface="Times New Roman" charset="0"/>
                <a:cs typeface="Times New Roman" charset="0"/>
              </a:rPr>
              <a:t>Jesus beats Demons</a:t>
            </a:r>
            <a:endParaRPr lang="en-AU" sz="2000" u="sng" dirty="0">
              <a:solidFill>
                <a:srgbClr val="FFFF00"/>
              </a:solidFill>
              <a:latin typeface="Times New Roman" charset="0"/>
              <a:ea typeface="Times New Roman" charset="0"/>
              <a:cs typeface="Times New Roman" charset="0"/>
            </a:endParaRPr>
          </a:p>
        </p:txBody>
      </p:sp>
      <p:sp>
        <p:nvSpPr>
          <p:cNvPr id="11" name="TextBox 10"/>
          <p:cNvSpPr txBox="1"/>
          <p:nvPr/>
        </p:nvSpPr>
        <p:spPr>
          <a:xfrm>
            <a:off x="611560" y="900823"/>
            <a:ext cx="1893971" cy="1015663"/>
          </a:xfrm>
          <a:prstGeom prst="rect">
            <a:avLst/>
          </a:prstGeom>
          <a:noFill/>
        </p:spPr>
        <p:txBody>
          <a:bodyPr wrap="square" rtlCol="0">
            <a:spAutoFit/>
          </a:bodyPr>
          <a:lstStyle/>
          <a:p>
            <a:r>
              <a:rPr lang="en-US" sz="2000" dirty="0" smtClean="0">
                <a:solidFill>
                  <a:srgbClr val="FFFF00"/>
                </a:solidFill>
                <a:latin typeface="Times New Roman" charset="0"/>
                <a:ea typeface="Times New Roman" charset="0"/>
                <a:cs typeface="Times New Roman" charset="0"/>
              </a:rPr>
              <a:t>Signs of this </a:t>
            </a:r>
            <a:r>
              <a:rPr lang="en-US" sz="2000" smtClean="0">
                <a:solidFill>
                  <a:srgbClr val="FFFF00"/>
                </a:solidFill>
                <a:latin typeface="Times New Roman" charset="0"/>
                <a:ea typeface="Times New Roman" charset="0"/>
                <a:cs typeface="Times New Roman" charset="0"/>
              </a:rPr>
              <a:t>man’s possession:</a:t>
            </a:r>
            <a:endParaRPr lang="en-AU" sz="2000" dirty="0">
              <a:solidFill>
                <a:srgbClr val="FFFF00"/>
              </a:solidFill>
              <a:latin typeface="Times New Roman" charset="0"/>
              <a:ea typeface="Times New Roman" charset="0"/>
              <a:cs typeface="Times New Roman" charset="0"/>
            </a:endParaRPr>
          </a:p>
        </p:txBody>
      </p:sp>
      <p:sp>
        <p:nvSpPr>
          <p:cNvPr id="7" name="TextBox 6"/>
          <p:cNvSpPr txBox="1"/>
          <p:nvPr/>
        </p:nvSpPr>
        <p:spPr>
          <a:xfrm>
            <a:off x="2267744" y="940657"/>
            <a:ext cx="3781495" cy="1323439"/>
          </a:xfrm>
          <a:prstGeom prst="rect">
            <a:avLst/>
          </a:prstGeom>
          <a:noFill/>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An attraction to the macabre</a:t>
            </a:r>
            <a:br>
              <a:rPr lang="en-US" sz="2000" dirty="0" smtClean="0">
                <a:solidFill>
                  <a:srgbClr val="FFFF00"/>
                </a:solidFill>
                <a:latin typeface="Times New Roman" charset="0"/>
                <a:ea typeface="Times New Roman" charset="0"/>
                <a:cs typeface="Times New Roman" charset="0"/>
              </a:rPr>
            </a:br>
            <a:r>
              <a:rPr lang="en-US" sz="2000" dirty="0" smtClean="0">
                <a:solidFill>
                  <a:srgbClr val="FFFF00"/>
                </a:solidFill>
                <a:latin typeface="Times New Roman" charset="0"/>
                <a:ea typeface="Times New Roman" charset="0"/>
                <a:cs typeface="Times New Roman" charset="0"/>
              </a:rPr>
              <a:t>(things to do with death)</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Super-human strength</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Self-harm / self-mutilation</a:t>
            </a:r>
            <a:endParaRPr lang="en-AU" sz="2000" dirty="0">
              <a:solidFill>
                <a:srgbClr val="FFFF00"/>
              </a:solidFill>
              <a:latin typeface="Times New Roman" charset="0"/>
              <a:ea typeface="Times New Roman" charset="0"/>
              <a:cs typeface="Times New Roman" charset="0"/>
            </a:endParaRPr>
          </a:p>
        </p:txBody>
      </p:sp>
      <p:sp>
        <p:nvSpPr>
          <p:cNvPr id="10" name="TextBox 9"/>
          <p:cNvSpPr txBox="1"/>
          <p:nvPr/>
        </p:nvSpPr>
        <p:spPr>
          <a:xfrm>
            <a:off x="5995586" y="889363"/>
            <a:ext cx="3259200" cy="1323439"/>
          </a:xfrm>
          <a:prstGeom prst="rect">
            <a:avLst/>
          </a:prstGeom>
          <a:noFill/>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Abusive / disruptive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Supernatural knowledge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Tormented by the presence of Jesus</a:t>
            </a:r>
            <a:endParaRPr lang="en-AU" sz="2000" dirty="0">
              <a:solidFill>
                <a:srgbClr val="FFFF00"/>
              </a:solidFill>
              <a:latin typeface="Times New Roman" charset="0"/>
              <a:ea typeface="Times New Roman" charset="0"/>
              <a:cs typeface="Times New Roman" charset="0"/>
            </a:endParaRPr>
          </a:p>
        </p:txBody>
      </p:sp>
      <p:sp>
        <p:nvSpPr>
          <p:cNvPr id="3" name="Rectangle 2"/>
          <p:cNvSpPr/>
          <p:nvPr/>
        </p:nvSpPr>
        <p:spPr>
          <a:xfrm>
            <a:off x="2195736" y="940657"/>
            <a:ext cx="6768752" cy="1323439"/>
          </a:xfrm>
          <a:prstGeom prst="rect">
            <a:avLst/>
          </a:prstGeom>
          <a:no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2" name="TextBox 11"/>
          <p:cNvSpPr txBox="1"/>
          <p:nvPr/>
        </p:nvSpPr>
        <p:spPr>
          <a:xfrm>
            <a:off x="22349" y="2212802"/>
            <a:ext cx="9121651" cy="2554545"/>
          </a:xfrm>
          <a:prstGeom prst="rect">
            <a:avLst/>
          </a:prstGeom>
          <a:noFill/>
          <a:ln w="15875">
            <a:noFill/>
          </a:ln>
        </p:spPr>
        <p:txBody>
          <a:bodyPr wrap="square" rtlCol="0">
            <a:spAutoFit/>
          </a:bodyPr>
          <a:lstStyle/>
          <a:p>
            <a:pPr marL="179388" indent="-179388">
              <a:buFont typeface="Arial" charset="0"/>
              <a:buChar char="•"/>
            </a:pPr>
            <a:r>
              <a:rPr lang="en-US" sz="2000" dirty="0" smtClean="0">
                <a:solidFill>
                  <a:schemeClr val="bg1"/>
                </a:solidFill>
                <a:latin typeface="Times New Roman" charset="0"/>
                <a:ea typeface="Times New Roman" charset="0"/>
                <a:cs typeface="Times New Roman" charset="0"/>
              </a:rPr>
              <a:t>A demon cannot stand in the presence of God</a:t>
            </a:r>
          </a:p>
          <a:p>
            <a:pPr marL="179388" indent="-179388">
              <a:buFont typeface="Arial" charset="0"/>
              <a:buChar char="•"/>
            </a:pPr>
            <a:r>
              <a:rPr lang="en-US" sz="2000" dirty="0" smtClean="0">
                <a:solidFill>
                  <a:schemeClr val="bg1"/>
                </a:solidFill>
                <a:latin typeface="Times New Roman" charset="0"/>
                <a:ea typeface="Times New Roman" charset="0"/>
                <a:cs typeface="Times New Roman" charset="0"/>
              </a:rPr>
              <a:t>The ungodly sometimes invoke a twisted notion of godliness for </a:t>
            </a:r>
            <a:r>
              <a:rPr lang="en-US" sz="2000" dirty="0" err="1" smtClean="0">
                <a:solidFill>
                  <a:schemeClr val="bg1"/>
                </a:solidFill>
                <a:latin typeface="Times New Roman" charset="0"/>
                <a:ea typeface="Times New Roman" charset="0"/>
                <a:cs typeface="Times New Roman" charset="0"/>
              </a:rPr>
              <a:t>thier</a:t>
            </a:r>
            <a:r>
              <a:rPr lang="en-US" sz="2000" dirty="0" smtClean="0">
                <a:solidFill>
                  <a:schemeClr val="bg1"/>
                </a:solidFill>
                <a:latin typeface="Times New Roman" charset="0"/>
                <a:ea typeface="Times New Roman" charset="0"/>
                <a:cs typeface="Times New Roman" charset="0"/>
              </a:rPr>
              <a:t> wicked purpose</a:t>
            </a:r>
          </a:p>
          <a:p>
            <a:pPr marL="179388" indent="-179388">
              <a:buFont typeface="Arial" charset="0"/>
              <a:buChar char="•"/>
            </a:pPr>
            <a:r>
              <a:rPr lang="en-US" sz="2000" dirty="0" smtClean="0">
                <a:solidFill>
                  <a:schemeClr val="bg1"/>
                </a:solidFill>
                <a:latin typeface="Times New Roman" charset="0"/>
                <a:ea typeface="Times New Roman" charset="0"/>
                <a:cs typeface="Times New Roman" charset="0"/>
              </a:rPr>
              <a:t>This demon resisted Jesus.  When we’re on a mission from God, if we’re not immediately successful, don’t give up.</a:t>
            </a:r>
          </a:p>
          <a:p>
            <a:pPr marL="179388" indent="-179388">
              <a:buFont typeface="Arial" charset="0"/>
              <a:buChar char="•"/>
            </a:pPr>
            <a:r>
              <a:rPr lang="en-US" sz="2000" dirty="0" smtClean="0">
                <a:solidFill>
                  <a:schemeClr val="bg1"/>
                </a:solidFill>
                <a:latin typeface="Times New Roman" charset="0"/>
                <a:ea typeface="Times New Roman" charset="0"/>
                <a:cs typeface="Times New Roman" charset="0"/>
              </a:rPr>
              <a:t>This man afflicted by thousands of demons  (A Legion numbered 6000)</a:t>
            </a:r>
          </a:p>
          <a:p>
            <a:pPr marL="179388" indent="-179388">
              <a:buFont typeface="Arial" charset="0"/>
              <a:buChar char="•"/>
            </a:pPr>
            <a:r>
              <a:rPr lang="en-US" sz="2000" dirty="0" smtClean="0">
                <a:solidFill>
                  <a:schemeClr val="bg1"/>
                </a:solidFill>
                <a:latin typeface="Times New Roman" charset="0"/>
                <a:ea typeface="Times New Roman" charset="0"/>
                <a:cs typeface="Times New Roman" charset="0"/>
              </a:rPr>
              <a:t>Demons seem to sometimes be tied to a particular geographical location</a:t>
            </a:r>
          </a:p>
          <a:p>
            <a:pPr marL="179388" indent="-179388">
              <a:buFont typeface="Arial" charset="0"/>
              <a:buChar char="•"/>
            </a:pPr>
            <a:r>
              <a:rPr lang="en-US" sz="2000" dirty="0" smtClean="0">
                <a:solidFill>
                  <a:schemeClr val="bg1"/>
                </a:solidFill>
                <a:latin typeface="Times New Roman" charset="0"/>
                <a:ea typeface="Times New Roman" charset="0"/>
                <a:cs typeface="Times New Roman" charset="0"/>
              </a:rPr>
              <a:t>Their eventual fate is to be thrown into the lake of fire </a:t>
            </a:r>
          </a:p>
          <a:p>
            <a:pPr marL="179388" indent="-179388">
              <a:buFont typeface="Arial" charset="0"/>
              <a:buChar char="•"/>
            </a:pPr>
            <a:r>
              <a:rPr lang="en-US" sz="2000" dirty="0" smtClean="0">
                <a:solidFill>
                  <a:schemeClr val="bg1"/>
                </a:solidFill>
                <a:latin typeface="Times New Roman" charset="0"/>
                <a:ea typeface="Times New Roman" charset="0"/>
                <a:cs typeface="Times New Roman" charset="0"/>
              </a:rPr>
              <a:t>Until then, when demons are ‘cast out’, they wander until they find a new residence</a:t>
            </a:r>
          </a:p>
        </p:txBody>
      </p:sp>
      <p:sp>
        <p:nvSpPr>
          <p:cNvPr id="14" name="TextBox 13"/>
          <p:cNvSpPr txBox="1"/>
          <p:nvPr/>
        </p:nvSpPr>
        <p:spPr>
          <a:xfrm>
            <a:off x="22349" y="4713655"/>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An amazing demonstration of the Power of God over evil </a:t>
            </a:r>
            <a:r>
              <a:rPr lang="mr-IN" sz="2000" dirty="0" smtClean="0">
                <a:solidFill>
                  <a:srgbClr val="FFFF00"/>
                </a:solidFill>
                <a:latin typeface="Times New Roman" charset="0"/>
                <a:ea typeface="Times New Roman" charset="0"/>
                <a:cs typeface="Times New Roman" charset="0"/>
              </a:rPr>
              <a:t>–</a:t>
            </a:r>
            <a:r>
              <a:rPr lang="en-US" sz="2000" dirty="0" smtClean="0">
                <a:solidFill>
                  <a:srgbClr val="FFFF00"/>
                </a:solidFill>
                <a:latin typeface="Times New Roman" charset="0"/>
                <a:ea typeface="Times New Roman" charset="0"/>
                <a:cs typeface="Times New Roman" charset="0"/>
              </a:rPr>
              <a:t> a man set free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When the Son of God comes, often the world asks Him to leave.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Our mission:  To tell the locals what Jesus has done for us (the mercy He’s shown)</a:t>
            </a:r>
            <a:endParaRPr lang="en-US" sz="20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07690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xEl>
                                              <p:pRg st="4" end="4"/>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7" grpId="0"/>
      <p:bldP spid="10" grpId="0"/>
      <p:bldP spid="3" grpId="0" animBg="1"/>
      <p:bldP spid="12" grpId="0" uiExpand="1" build="p"/>
      <p:bldP spid="1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66850</TotalTime>
  <Words>213</Words>
  <Application>Microsoft Macintosh PowerPoint</Application>
  <PresentationFormat>On-screen Show (16:10)</PresentationFormat>
  <Paragraphs>31</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1228</cp:revision>
  <cp:lastPrinted>2018-12-14T01:59:12Z</cp:lastPrinted>
  <dcterms:created xsi:type="dcterms:W3CDTF">2016-11-04T06:28:01Z</dcterms:created>
  <dcterms:modified xsi:type="dcterms:W3CDTF">2018-12-14T02:01:49Z</dcterms:modified>
</cp:coreProperties>
</file>